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png" ContentType="image/png"/>
  <Default Extension="xml" ContentType="application/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slideMaster1.xml" ContentType="application/vnd.openxmlformats-officedocument.presentationml.slideMaster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9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</Types>
</file>

<file path=_rels/.rels><?xml version="1.0" encoding="UTF-8" standalone="yes"?><Relationships xmlns="http://schemas.openxmlformats.org/package/2006/relationships"><Relationship Target="ppt/presentation.xml" Type="http://schemas.openxmlformats.org/officeDocument/2006/relationships/officeDocument" Id="rId1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aveSubsetFonts="1" autoCompressPictures="0" strictFirstAndLastChars="0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y="9144000" cx="6858000"/>
  <p:defaultTextStyle>
    <a:defPPr algn="l" rtl="0" marR="0">
      <a:lnSpc>
        <a:spcPct val="100000"/>
      </a:lnSpc>
      <a:spcBef>
        <a:spcPts val="0"/>
      </a:spcBef>
      <a:spcAft>
        <a:spcPts val="0"/>
      </a:spcAft>
    </a:defPPr>
    <a:lvl1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Target="slides/slide14.xml" Type="http://schemas.openxmlformats.org/officeDocument/2006/relationships/slide" Id="rId19"/><Relationship Target="slides/slide13.xml" Type="http://schemas.openxmlformats.org/officeDocument/2006/relationships/slide" Id="rId18"/><Relationship Target="slides/slide12.xml" Type="http://schemas.openxmlformats.org/officeDocument/2006/relationships/slide" Id="rId17"/><Relationship Target="slides/slide11.xml" Type="http://schemas.openxmlformats.org/officeDocument/2006/relationships/slide" Id="rId16"/><Relationship Target="slides/slide10.xml" Type="http://schemas.openxmlformats.org/officeDocument/2006/relationships/slide" Id="rId15"/><Relationship Target="slides/slide9.xml" Type="http://schemas.openxmlformats.org/officeDocument/2006/relationships/slide" Id="rId14"/><Relationship Target="presProps.xml" Type="http://schemas.openxmlformats.org/officeDocument/2006/relationships/presProps" Id="rId2"/><Relationship Target="slides/slide7.xml" Type="http://schemas.openxmlformats.org/officeDocument/2006/relationships/slide" Id="rId12"/><Relationship Target="slides/slide8.xml" Type="http://schemas.openxmlformats.org/officeDocument/2006/relationships/slide" Id="rId13"/><Relationship Target="theme/theme1.xml" Type="http://schemas.openxmlformats.org/officeDocument/2006/relationships/theme" Id="rId1"/><Relationship Target="slideMasters/slideMaster1.xml" Type="http://schemas.openxmlformats.org/officeDocument/2006/relationships/slideMaster" Id="rId4"/><Relationship Target="slides/slide5.xml" Type="http://schemas.openxmlformats.org/officeDocument/2006/relationships/slide" Id="rId10"/><Relationship Target="tableStyles.xml" Type="http://schemas.openxmlformats.org/officeDocument/2006/relationships/tableStyles" Id="rId3"/><Relationship Target="slides/slide6.xml" Type="http://schemas.openxmlformats.org/officeDocument/2006/relationships/slide" Id="rId11"/><Relationship Target="slides/slide4.xml" Type="http://schemas.openxmlformats.org/officeDocument/2006/relationships/slide" Id="rId9"/><Relationship Target="slides/slide1.xml" Type="http://schemas.openxmlformats.org/officeDocument/2006/relationships/slide" Id="rId6"/><Relationship Target="notesMasters/notesMaster1.xml" Type="http://schemas.openxmlformats.org/officeDocument/2006/relationships/notesMaster" Id="rId5"/><Relationship Target="slides/slide3.xml" Type="http://schemas.openxmlformats.org/officeDocument/2006/relationships/slide" Id="rId8"/><Relationship Target="slides/slide2.xml" Type="http://schemas.openxmlformats.org/officeDocument/2006/relationships/slide" Id="rId7"/></Relationships>
</file>

<file path=ppt/media/image00.png>
</file>

<file path=ppt/media/image01.jpg>
</file>

<file path=ppt/media/image02.jp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notesMasters/_rels/notesMaster1.xml.rels><?xml version="1.0" encoding="UTF-8" standalone="yes"?><Relationships xmlns="http://schemas.openxmlformats.org/package/2006/relationships"><Relationship Target="../theme/theme3.xml" Type="http://schemas.openxmlformats.org/officeDocument/2006/relationships/theme" Id="rId1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2="accent2" accent3="accent3" accent4="accent4" accent5="accent5" accent6="accent6" hlink="hlink" tx2="lt2" tx1="dk1" bg2="dk2" bg1="lt1" folHlink="folHlink" accent1="accent1"/>
</p:notesMaster>
</file>

<file path=ppt/notesSlides/_rels/notesSlide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35" name="Shape 3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6" name="Shape 36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Ashley - 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08" name="Shape 10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19" name="Shape 11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25" name="Shape 12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31" name="Shape 13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37" name="Shape 13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1" name="Shape 4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2" name="Shape 42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3" name="Shape 4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Ashley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47" name="Shape 4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8" name="Shape 48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49" name="Shape 4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Ashley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2" name="Shape 5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3" name="Shape 53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Ashley - showed this in first iteration, now using heroku and amazon web services to host our static content 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58" name="Shape 5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66" name="Shape 6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7" name="Shape 67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74" name="Shape 7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Casey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80" name="Shape 8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Casey - will go to django page create art object, create exhibition to place art object 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97" name="Shape 9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w="med" len="med" type="none"/>
            <a:tailEnd w="med" len="med" type="none"/>
          </a:ln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2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3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4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5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6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7" name="Shape 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8" name="Shape 8"/>
          <p:cNvSpPr/>
          <p:nvPr/>
        </p:nvSpPr>
        <p:spPr>
          <a:xfrm>
            <a:off y="0" x="0"/>
            <a:ext cy="3518399" cx="914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9" name="Shape 9"/>
          <p:cNvCxnSpPr/>
          <p:nvPr/>
        </p:nvCxnSpPr>
        <p:spPr>
          <a:xfrm>
            <a:off y="3496604" x="0"/>
            <a:ext cy="0" cx="9144000"/>
          </a:xfrm>
          <a:prstGeom prst="straightConnector1">
            <a:avLst/>
          </a:prstGeom>
          <a:noFill/>
          <a:ln w="57150" cap="flat">
            <a:solidFill>
              <a:srgbClr val="000000">
                <a:alpha val="14901"/>
              </a:srgbClr>
            </a:solidFill>
            <a:prstDash val="solid"/>
            <a:round/>
            <a:headEnd w="med" len="med" type="none"/>
            <a:tailEnd w="med" len="med" type="none"/>
          </a:ln>
        </p:spPr>
      </p:cxnSp>
      <p:sp>
        <p:nvSpPr>
          <p:cNvPr id="10" name="Shape 10"/>
          <p:cNvSpPr txBox="1"/>
          <p:nvPr>
            <p:ph type="ctrTitle"/>
          </p:nvPr>
        </p:nvSpPr>
        <p:spPr>
          <a:xfrm>
            <a:off y="1867781" x="685800"/>
            <a:ext cy="1648800" cx="7772400"/>
          </a:xfrm>
          <a:prstGeom prst="rect">
            <a:avLst/>
          </a:prstGeom>
        </p:spPr>
        <p:txBody>
          <a:bodyPr bIns="91425" rIns="91425" lIns="91425" tIns="91425" anchor="b" anchorCtr="0"/>
          <a:lstStyle>
            <a:lvl1pPr>
              <a:spcBef>
                <a:spcPts val="0"/>
              </a:spcBef>
              <a:buSzPct val="100000"/>
              <a:defRPr sz="7200"/>
            </a:lvl1pPr>
            <a:lvl2pPr>
              <a:spcBef>
                <a:spcPts val="0"/>
              </a:spcBef>
              <a:buSzPct val="100000"/>
              <a:defRPr sz="7200"/>
            </a:lvl2pPr>
            <a:lvl3pPr>
              <a:spcBef>
                <a:spcPts val="0"/>
              </a:spcBef>
              <a:buSzPct val="100000"/>
              <a:defRPr sz="7200"/>
            </a:lvl3pPr>
            <a:lvl4pPr>
              <a:spcBef>
                <a:spcPts val="0"/>
              </a:spcBef>
              <a:buSzPct val="100000"/>
              <a:defRPr sz="7200"/>
            </a:lvl4pPr>
            <a:lvl5pPr>
              <a:spcBef>
                <a:spcPts val="0"/>
              </a:spcBef>
              <a:buSzPct val="100000"/>
              <a:defRPr sz="7200"/>
            </a:lvl5pPr>
            <a:lvl6pPr>
              <a:spcBef>
                <a:spcPts val="0"/>
              </a:spcBef>
              <a:buSzPct val="100000"/>
              <a:defRPr sz="7200"/>
            </a:lvl6pPr>
            <a:lvl7pPr>
              <a:spcBef>
                <a:spcPts val="0"/>
              </a:spcBef>
              <a:buSzPct val="100000"/>
              <a:defRPr sz="7200"/>
            </a:lvl7pPr>
            <a:lvl8pPr>
              <a:spcBef>
                <a:spcPts val="0"/>
              </a:spcBef>
              <a:buSzPct val="100000"/>
              <a:defRPr sz="7200"/>
            </a:lvl8pPr>
            <a:lvl9pPr>
              <a:spcBef>
                <a:spcPts val="0"/>
              </a:spcBef>
              <a:buSzPct val="100000"/>
              <a:defRPr sz="7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y="3627026" x="685800"/>
            <a:ext cy="774300" cx="77724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2" name="Shape 1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" name="Shape 13"/>
          <p:cNvSpPr/>
          <p:nvPr/>
        </p:nvSpPr>
        <p:spPr>
          <a:xfrm>
            <a:off y="0" x="0"/>
            <a:ext cy="1149900" cx="9144000"/>
          </a:xfrm>
          <a:prstGeom prst="rect">
            <a:avLst/>
          </a:prstGeom>
          <a:solidFill>
            <a:srgbClr val="2388DB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4" name="Shape 14"/>
          <p:cNvCxnSpPr/>
          <p:nvPr/>
        </p:nvCxnSpPr>
        <p:spPr>
          <a:xfrm>
            <a:off y="1127875" x="0"/>
            <a:ext cy="0" cx="9144000"/>
          </a:xfrm>
          <a:prstGeom prst="straightConnector1">
            <a:avLst/>
          </a:prstGeom>
          <a:noFill/>
          <a:ln w="57150" cap="flat">
            <a:solidFill>
              <a:srgbClr val="000000">
                <a:alpha val="14901"/>
              </a:srgbClr>
            </a:solidFill>
            <a:prstDash val="solid"/>
            <a:round/>
            <a:headEnd w="med" len="med" type="none"/>
            <a:tailEnd w="med" len="med" type="none"/>
          </a:ln>
        </p:spPr>
      </p:cxnSp>
      <p:sp>
        <p:nvSpPr>
          <p:cNvPr id="15" name="Shape 15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6" name="Shape 16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17" name="Shape 1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8" name="Shape 18"/>
          <p:cNvSpPr/>
          <p:nvPr/>
        </p:nvSpPr>
        <p:spPr>
          <a:xfrm>
            <a:off y="0" x="0"/>
            <a:ext cy="1149900" cx="914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9" name="Shape 19"/>
          <p:cNvCxnSpPr/>
          <p:nvPr/>
        </p:nvCxnSpPr>
        <p:spPr>
          <a:xfrm>
            <a:off y="1127875" x="0"/>
            <a:ext cy="0" cx="9144000"/>
          </a:xfrm>
          <a:prstGeom prst="straightConnector1">
            <a:avLst/>
          </a:prstGeom>
          <a:noFill/>
          <a:ln w="57150" cap="flat">
            <a:solidFill>
              <a:srgbClr val="000000">
                <a:alpha val="14901"/>
              </a:srgbClr>
            </a:solidFill>
            <a:prstDash val="solid"/>
            <a:round/>
            <a:headEnd w="med" len="med" type="none"/>
            <a:tailEnd w="med" len="med" type="none"/>
          </a:ln>
        </p:spPr>
      </p:cxnSp>
      <p:sp>
        <p:nvSpPr>
          <p:cNvPr id="20" name="Shape 20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y="1200150" x="457200"/>
            <a:ext cy="3725699" cx="39945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2" type="body"/>
          </p:nvPr>
        </p:nvSpPr>
        <p:spPr>
          <a:xfrm>
            <a:off y="1200150" x="4692273"/>
            <a:ext cy="3725699" cx="39945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3" name="Shape 2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4" name="Shape 24"/>
          <p:cNvSpPr/>
          <p:nvPr/>
        </p:nvSpPr>
        <p:spPr>
          <a:xfrm>
            <a:off y="0" x="0"/>
            <a:ext cy="1149900" cx="9144000"/>
          </a:xfrm>
          <a:prstGeom prst="rect">
            <a:avLst/>
          </a:prstGeom>
          <a:solidFill>
            <a:srgbClr val="2388DB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5" name="Shape 25"/>
          <p:cNvCxnSpPr/>
          <p:nvPr/>
        </p:nvCxnSpPr>
        <p:spPr>
          <a:xfrm>
            <a:off y="1127875" x="0"/>
            <a:ext cy="0" cx="9144000"/>
          </a:xfrm>
          <a:prstGeom prst="straightConnector1">
            <a:avLst/>
          </a:prstGeom>
          <a:noFill/>
          <a:ln w="57150" cap="flat">
            <a:solidFill>
              <a:srgbClr val="000000">
                <a:alpha val="14901"/>
              </a:srgbClr>
            </a:solidFill>
            <a:prstDash val="solid"/>
            <a:round/>
            <a:headEnd w="med" len="med" type="none"/>
            <a:tailEnd w="med" len="med" type="none"/>
          </a:ln>
        </p:spPr>
      </p:cxnSp>
      <p:sp>
        <p:nvSpPr>
          <p:cNvPr id="26" name="Shape 26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27" name="Shape 2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8" name="Shape 28"/>
          <p:cNvSpPr txBox="1"/>
          <p:nvPr>
            <p:ph idx="1" type="body"/>
          </p:nvPr>
        </p:nvSpPr>
        <p:spPr>
          <a:xfrm>
            <a:off y="4406309" x="457200"/>
            <a:ext cy="519599" cx="82296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buNone/>
              <a:defRPr sz="1800">
                <a:solidFill>
                  <a:schemeClr val="dk2"/>
                </a:solidFill>
              </a:defRPr>
            </a:lvl1pPr>
          </a:lstStyle>
          <a:p/>
        </p:txBody>
      </p:sp>
      <p:sp>
        <p:nvSpPr>
          <p:cNvPr id="29" name="Shape 29"/>
          <p:cNvSpPr/>
          <p:nvPr/>
        </p:nvSpPr>
        <p:spPr>
          <a:xfrm>
            <a:off y="0" x="4274"/>
            <a:ext cy="4406399" cx="9144000"/>
          </a:xfrm>
          <a:prstGeom prst="rect">
            <a:avLst/>
          </a:prstGeom>
          <a:solidFill>
            <a:srgbClr val="2388DB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0" name="Shape 30"/>
          <p:cNvCxnSpPr/>
          <p:nvPr/>
        </p:nvCxnSpPr>
        <p:spPr>
          <a:xfrm>
            <a:off y="4384371" x="0"/>
            <a:ext cy="0" cx="9144000"/>
          </a:xfrm>
          <a:prstGeom prst="straightConnector1">
            <a:avLst/>
          </a:prstGeom>
          <a:noFill/>
          <a:ln w="57150" cap="flat">
            <a:solidFill>
              <a:srgbClr val="000000">
                <a:alpha val="14901"/>
              </a:srgbClr>
            </a:solidFill>
            <a:prstDash val="solid"/>
            <a:round/>
            <a:headEnd w="med" len="med" type="none"/>
            <a:tailEnd w="med" len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bg>
      <p:bgPr>
        <a:solidFill>
          <a:schemeClr val="dk2"/>
        </a:solidFill>
      </p:bgPr>
    </p:bg>
    <p:spTree>
      <p:nvGrpSpPr>
        <p:cNvPr id="31" name="Shape 31"/>
        <p:cNvGrpSpPr/>
        <p:nvPr/>
      </p:nvGrpSpPr>
      <p:grpSpPr>
        <a:xfrm>
          <a:off y="0" x="0"/>
          <a:ext cy="0" cx="0"/>
          <a:chOff y="0" x="0"/>
          <a:chExt cy="0" cx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Target="../slideLayouts/slideLayout2.xml" Type="http://schemas.openxmlformats.org/officeDocument/2006/relationships/slideLayout" Id="rId2"/><Relationship Target="../slideLayouts/slideLayout1.xml" Type="http://schemas.openxmlformats.org/officeDocument/2006/relationships/slideLayout" Id="rId1"/><Relationship Target="../slideLayouts/slideLayout4.xml" Type="http://schemas.openxmlformats.org/officeDocument/2006/relationships/slideLayout" Id="rId4"/><Relationship Target="../slideLayouts/slideLayout3.xml" Type="http://schemas.openxmlformats.org/officeDocument/2006/relationships/slideLayout" Id="rId3"/><Relationship Target="../slideLayouts/slideLayout6.xml" Type="http://schemas.openxmlformats.org/officeDocument/2006/relationships/slideLayout" Id="rId6"/><Relationship Target="../slideLayouts/slideLayout5.xml" Type="http://schemas.openxmlformats.org/officeDocument/2006/relationships/slideLayout" Id="rId5"/><Relationship Target="../theme/theme2.xml" Type="http://schemas.openxmlformats.org/officeDocument/2006/relationships/theme" Id="rId7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4" name="Shape 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>
              <a:spcBef>
                <a:spcPts val="600"/>
              </a:spcBef>
              <a:buClr>
                <a:schemeClr val="dk1"/>
              </a:buClr>
              <a:buSzPct val="100000"/>
              <a:defRPr sz="3000">
                <a:solidFill>
                  <a:schemeClr val="dk1"/>
                </a:solidFill>
              </a:defRPr>
            </a:lvl1pPr>
            <a:lvl2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2pPr>
            <a:lvl3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3pPr>
            <a:lvl4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4pPr>
            <a:lvl5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5pPr>
            <a:lvl6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6pPr>
            <a:lvl7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7pPr>
            <a:lvl8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8pPr>
            <a:lvl9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2="accent2" accent3="accent3" accent4="accent4" accent5="accent5" accent6="accent6" hlink="hlink" tx2="lt2" tx1="dk1" bg2="dk2" bg1="lt1" folHlink="folHlink" accent1="accent1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sldNum="0" hdr="0"/>
  <p:txStyles>
    <p:title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Target="../notesSlides/notesSlide1.xml" Type="http://schemas.openxmlformats.org/officeDocument/2006/relationships/notesSlide" Id="rId2"/><Relationship Target="../slideLayouts/slideLayout1.xml" Type="http://schemas.openxmlformats.org/officeDocument/2006/relationships/slideLayout" Id="rId1"/></Relationships>
</file>

<file path=ppt/slides/_rels/slide10.xml.rels><?xml version="1.0" encoding="UTF-8" standalone="yes"?><Relationships xmlns="http://schemas.openxmlformats.org/package/2006/relationships"><Relationship Target="../notesSlides/notesSlide10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10.png" Type="http://schemas.openxmlformats.org/officeDocument/2006/relationships/image" Id="rId4"/><Relationship Target="../media/image11.png" Type="http://schemas.openxmlformats.org/officeDocument/2006/relationships/image" Id="rId3"/><Relationship Target="../media/image15.png" Type="http://schemas.openxmlformats.org/officeDocument/2006/relationships/image" Id="rId5"/></Relationships>
</file>

<file path=ppt/slides/_rels/slide11.xml.rels><?xml version="1.0" encoding="UTF-8" standalone="yes"?><Relationships xmlns="http://schemas.openxmlformats.org/package/2006/relationships"><Relationship Target="../notesSlides/notesSlide11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13.png" Type="http://schemas.openxmlformats.org/officeDocument/2006/relationships/image" Id="rId4"/><Relationship Target="../media/image12.png" Type="http://schemas.openxmlformats.org/officeDocument/2006/relationships/image" Id="rId3"/><Relationship Target="../media/image14.png" Type="http://schemas.openxmlformats.org/officeDocument/2006/relationships/image" Id="rId5"/></Relationships>
</file>

<file path=ppt/slides/_rels/slide12.xml.rels><?xml version="1.0" encoding="UTF-8" standalone="yes"?><Relationships xmlns="http://schemas.openxmlformats.org/package/2006/relationships"><Relationship Target="../notesSlides/notesSlide12.xml" Type="http://schemas.openxmlformats.org/officeDocument/2006/relationships/notesSlide" Id="rId2"/><Relationship Target="../slideLayouts/slideLayout2.xml" Type="http://schemas.openxmlformats.org/officeDocument/2006/relationships/slideLayout" Id="rId1"/><Relationship Target="https://www.youtube.com/watch?v=jMxbKi5ARc0" Type="http://schemas.openxmlformats.org/officeDocument/2006/relationships/hyperlink" TargetMode="External" Id="rId3"/></Relationships>
</file>

<file path=ppt/slides/_rels/slide13.xml.rels><?xml version="1.0" encoding="UTF-8" standalone="yes"?><Relationships xmlns="http://schemas.openxmlformats.org/package/2006/relationships"><Relationship Target="../notesSlides/notesSlide13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14.xml.rels><?xml version="1.0" encoding="UTF-8" standalone="yes"?><Relationships xmlns="http://schemas.openxmlformats.org/package/2006/relationships"><Relationship Target="../notesSlides/notesSlide14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2.xml.rels><?xml version="1.0" encoding="UTF-8" standalone="yes"?><Relationships xmlns="http://schemas.openxmlformats.org/package/2006/relationships"><Relationship Target="../notesSlides/notesSlide2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3.xml.rels><?xml version="1.0" encoding="UTF-8" standalone="yes"?><Relationships xmlns="http://schemas.openxmlformats.org/package/2006/relationships"><Relationship Target="../notesSlides/notesSlide3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4.xml.rels><?xml version="1.0" encoding="UTF-8" standalone="yes"?><Relationships xmlns="http://schemas.openxmlformats.org/package/2006/relationships"><Relationship Target="../notesSlides/notesSlide4.xml" Type="http://schemas.openxmlformats.org/officeDocument/2006/relationships/notesSlide" Id="rId2"/><Relationship Target="../slideLayouts/slideLayout6.xml" Type="http://schemas.openxmlformats.org/officeDocument/2006/relationships/slideLayout" Id="rId1"/><Relationship Target="../media/image01.jpg" Type="http://schemas.openxmlformats.org/officeDocument/2006/relationships/image" Id="rId3"/></Relationships>
</file>

<file path=ppt/slides/_rels/slide5.xml.rels><?xml version="1.0" encoding="UTF-8" standalone="yes"?><Relationships xmlns="http://schemas.openxmlformats.org/package/2006/relationships"><Relationship Target="../notesSlides/notesSlide5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6.xml.rels><?xml version="1.0" encoding="UTF-8" standalone="yes"?><Relationships xmlns="http://schemas.openxmlformats.org/package/2006/relationships"><Relationship Target="../notesSlides/notesSlide6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0.png" Type="http://schemas.openxmlformats.org/officeDocument/2006/relationships/image" Id="rId4"/><Relationship Target="../media/image03.png" Type="http://schemas.openxmlformats.org/officeDocument/2006/relationships/image" Id="rId3"/></Relationships>
</file>

<file path=ppt/slides/_rels/slide7.xml.rels><?xml version="1.0" encoding="UTF-8" standalone="yes"?><Relationships xmlns="http://schemas.openxmlformats.org/package/2006/relationships"><Relationship Target="../notesSlides/notesSlide7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4.png" Type="http://schemas.openxmlformats.org/officeDocument/2006/relationships/image" Id="rId4"/><Relationship Target="../media/image05.png" Type="http://schemas.openxmlformats.org/officeDocument/2006/relationships/image" Id="rId3"/></Relationships>
</file>

<file path=ppt/slides/_rels/slide8.xml.rels><?xml version="1.0" encoding="UTF-8" standalone="yes"?><Relationships xmlns="http://schemas.openxmlformats.org/package/2006/relationships"><Relationship Target="../notesSlides/notesSlide8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9.xml.rels><?xml version="1.0" encoding="UTF-8" standalone="yes"?><Relationships xmlns="http://schemas.openxmlformats.org/package/2006/relationships"><Relationship Target="../notesSlides/notesSlide9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8.png" Type="http://schemas.openxmlformats.org/officeDocument/2006/relationships/image" Id="rId4"/><Relationship Target="../media/image02.jpg" Type="http://schemas.openxmlformats.org/officeDocument/2006/relationships/image" Id="rId3"/><Relationship Target="../media/image06.png" Type="http://schemas.openxmlformats.org/officeDocument/2006/relationships/image" Id="rId6"/><Relationship Target="../media/image07.png" Type="http://schemas.openxmlformats.org/officeDocument/2006/relationships/image" Id="rId5"/><Relationship Target="../media/image09.png" Type="http://schemas.openxmlformats.org/officeDocument/2006/relationships/image" Id="rId8"/><Relationship Target="../media/image16.png" Type="http://schemas.openxmlformats.org/officeDocument/2006/relationships/image" Id="rId7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" name="Shape 3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3" name="Shape 33"/>
          <p:cNvSpPr txBox="1"/>
          <p:nvPr>
            <p:ph type="ctrTitle"/>
          </p:nvPr>
        </p:nvSpPr>
        <p:spPr>
          <a:xfrm>
            <a:off y="1867781" x="685800"/>
            <a:ext cy="1648800" cx="77724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eDocent</a:t>
            </a:r>
          </a:p>
        </p:txBody>
      </p:sp>
      <p:sp>
        <p:nvSpPr>
          <p:cNvPr id="34" name="Shape 34"/>
          <p:cNvSpPr txBox="1"/>
          <p:nvPr>
            <p:ph idx="1" type="subTitle"/>
          </p:nvPr>
        </p:nvSpPr>
        <p:spPr>
          <a:xfrm>
            <a:off y="3627026" x="685800"/>
            <a:ext cy="774300" cx="77724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Group 5 - Iteration 2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" name="Shape 10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Android</a:t>
            </a:r>
          </a:p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u="sng" b="1" sz="1400" lang="en" i="1"/>
              <a:t>The QR scanner</a:t>
            </a:r>
            <a:r>
              <a:rPr sz="1400" lang="en"/>
              <a:t> </a:t>
            </a:r>
          </a:p>
        </p:txBody>
      </p:sp>
      <p:pic>
        <p:nvPicPr>
          <p:cNvPr id="103" name="Shape 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717175" x="622100"/>
            <a:ext cy="3164227" cx="177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Shape 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1717175" x="3143891"/>
            <a:ext cy="3223502" cx="1813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Shape 10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2421775" x="5255500"/>
            <a:ext cy="1930100" cx="343129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Shape 106"/>
          <p:cNvSpPr/>
          <p:nvPr/>
        </p:nvSpPr>
        <p:spPr>
          <a:xfrm>
            <a:off y="4600825" x="2300425"/>
            <a:ext cy="141600" cx="813899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/>
          <p:nvPr/>
        </p:nvSpPr>
        <p:spPr>
          <a:xfrm>
            <a:off y="2489175" x="4211525"/>
            <a:ext cy="82499" cx="1043999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" name="Shape 11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Android</a:t>
            </a:r>
          </a:p>
        </p:txBody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algn="ctr" rtl="0" lvl="0">
              <a:spcBef>
                <a:spcPts val="0"/>
              </a:spcBef>
              <a:buNone/>
            </a:pPr>
            <a:r>
              <a:rPr u="sng" b="1" sz="1400" lang="en" i="1"/>
              <a:t>Map and directions to the Museum</a:t>
            </a:r>
          </a:p>
        </p:txBody>
      </p:sp>
      <p:pic>
        <p:nvPicPr>
          <p:cNvPr id="114" name="Shape 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667125" x="566550"/>
            <a:ext cy="3258724" cx="1833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Shape 1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1724212" x="3396887"/>
            <a:ext cy="3159974" cx="177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Shape 1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1674832" x="6171675"/>
            <a:ext cy="3258753" cx="1833024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Shape 117"/>
          <p:cNvSpPr/>
          <p:nvPr/>
        </p:nvSpPr>
        <p:spPr>
          <a:xfrm>
            <a:off y="4376700" x="1946500"/>
            <a:ext cy="117899" cx="1509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8" name="Shape 118"/>
          <p:cNvSpPr/>
          <p:nvPr/>
        </p:nvSpPr>
        <p:spPr>
          <a:xfrm>
            <a:off y="2182450" x="5096300"/>
            <a:ext cy="117899" cx="1075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" name="Shape 12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spcBef>
                <a:spcPts val="0"/>
              </a:spcBef>
              <a:buNone/>
            </a:pPr>
            <a:r>
              <a:rPr lang="en"/>
              <a:t>Android Demo</a:t>
            </a:r>
          </a:p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342900" marL="457200">
              <a:spcBef>
                <a:spcPts val="0"/>
              </a:spcBef>
              <a:buClr>
                <a:srgbClr val="111111"/>
              </a:buClr>
              <a:buSzPct val="100000"/>
              <a:buFont typeface="Arial"/>
              <a:buChar char="●"/>
            </a:pPr>
            <a:r>
              <a:rPr u="sng" b="1" sz="1800" lang="en">
                <a:solidFill>
                  <a:schemeClr val="hlink"/>
                </a:solidFill>
                <a:hlinkClick r:id="rId3"/>
              </a:rPr>
              <a:t>https://www.youtube.com/watch?v=jMxbKi5ARc0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b="1" sz="1800">
              <a:solidFill>
                <a:srgbClr val="253340"/>
              </a:solidFill>
            </a:endParaRPr>
          </a:p>
          <a:p>
            <a:pPr rtl="0" lvl="0" indent="-342900" marL="457200">
              <a:spcBef>
                <a:spcPts val="0"/>
              </a:spcBef>
              <a:buClr>
                <a:srgbClr val="111111"/>
              </a:buClr>
              <a:buSzPct val="100000"/>
              <a:buFont typeface="Arial"/>
              <a:buChar char="●"/>
            </a:pPr>
            <a:r>
              <a:rPr b="1" sz="1800" lang="en">
                <a:solidFill>
                  <a:srgbClr val="253340"/>
                </a:solidFill>
              </a:rPr>
              <a:t>zxing-</a:t>
            </a:r>
            <a:r>
              <a:rPr sz="1800" lang="en">
                <a:solidFill>
                  <a:srgbClr val="253340"/>
                </a:solidFill>
              </a:rPr>
              <a:t> A library which supports decoding and generating of barcodes (like QR Code, PDF 417, EAN, UPC, Aztec, Data Matrix, Codabar) 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253340"/>
              </a:solidFill>
            </a:endParaRPr>
          </a:p>
          <a:p>
            <a:pPr rtl="0" lvl="0" indent="-342900" marL="457200">
              <a:spcBef>
                <a:spcPts val="0"/>
              </a:spcBef>
              <a:buClr>
                <a:srgbClr val="111111"/>
              </a:buClr>
              <a:buSzPct val="100000"/>
              <a:buFont typeface="Arial"/>
              <a:buChar char="●"/>
            </a:pPr>
            <a:r>
              <a:rPr b="1" sz="1800" lang="en">
                <a:solidFill>
                  <a:srgbClr val="111111"/>
                </a:solidFill>
              </a:rPr>
              <a:t>SocialAuth</a:t>
            </a:r>
            <a:r>
              <a:rPr sz="1800" lang="en">
                <a:solidFill>
                  <a:srgbClr val="111111"/>
                </a:solidFill>
              </a:rPr>
              <a:t> -Android SDK  allows integrating with several social networks. This SDK contains the java libraries that do the OAuth as well as the REST calls for each social provider</a:t>
            </a:r>
          </a:p>
          <a:p>
            <a:pPr rtl="0" lv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111111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" name="Shape 12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Iteration 3 Goals</a:t>
            </a:r>
          </a:p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Get relevant images for museum home page and art work page</a:t>
            </a:r>
          </a:p>
          <a:p>
            <a:pPr rtl="0" lvl="0" indent="-41910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QR codes should directly lookup pieces of art</a:t>
            </a:r>
          </a:p>
          <a:p>
            <a:pPr rtl="0" lvl="0" indent="-41910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Complete testing</a:t>
            </a:r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" name="Shape 13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/>
              <a:t>THANK YOU !</a:t>
            </a:r>
          </a:p>
        </p:txBody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y="12763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" name="Shape 3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Overview</a:t>
            </a:r>
          </a:p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Iteration 2 Goals</a:t>
            </a:r>
          </a:p>
          <a:p>
            <a:pPr rtl="0" lvl="0" indent="-41910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Web App Testing and Demo</a:t>
            </a:r>
          </a:p>
          <a:p>
            <a:pPr rtl="0" lvl="0" indent="-41910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Android Application Demo</a:t>
            </a:r>
          </a:p>
          <a:p>
            <a:pPr rtl="0" lvl="0" indent="-41910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Iteration 3 Goals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" name="Shape 4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Iteration 2 Goals</a:t>
            </a:r>
          </a:p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Museum user can create instance of art “object” and Android user can access collection</a:t>
            </a:r>
          </a:p>
          <a:p>
            <a:pPr rtl="0" lvl="0" indent="-41910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QR Reader on Android Phone</a:t>
            </a:r>
          </a:p>
          <a:p>
            <a:pPr rtl="0" lvl="0" indent="-41910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Registration</a:t>
            </a:r>
          </a:p>
          <a:p>
            <a:pPr rtl="0" lvl="0" indent="-41910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Stretch goals</a:t>
            </a:r>
          </a:p>
          <a:p>
            <a:pPr rtl="0" lvl="1" indent="-381000" marL="91440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/>
              <a:t>Social Media Sharing</a:t>
            </a:r>
          </a:p>
          <a:p>
            <a:pPr lvl="1" indent="-381000" marL="91440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/>
              <a:t>Map directions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" name="Shape 5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pic>
        <p:nvPicPr>
          <p:cNvPr id="51" name="Shape 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0" x="1143000"/>
            <a:ext cy="5143500" cx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" name="Shape 5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6" name="Shape 56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Backend - Registration</a:t>
            </a:r>
          </a:p>
        </p:txBody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Signing up process</a:t>
            </a:r>
          </a:p>
          <a:p>
            <a:pPr rtl="0" lvl="1" indent="-381000" marL="91440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en"/>
              <a:t>user visit/account/register</a:t>
            </a:r>
          </a:p>
          <a:p>
            <a:pPr rtl="0" lvl="1" indent="-381000" marL="91440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en"/>
              <a:t>Filling the form</a:t>
            </a:r>
          </a:p>
          <a:p>
            <a:pPr rtl="0" lvl="1" indent="-381000" marL="91440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en"/>
              <a:t>Clicking on submit button</a:t>
            </a:r>
          </a:p>
          <a:p>
            <a:pPr rtl="0" lvl="1" indent="-381000" marL="91440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en"/>
              <a:t>Activating the account</a:t>
            </a:r>
          </a:p>
          <a:p>
            <a:pPr rtl="0" lvl="2" indent="-381000" marL="137160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■"/>
            </a:pPr>
            <a:r>
              <a:rPr lang="en"/>
              <a:t>Museum user: via email</a:t>
            </a:r>
          </a:p>
          <a:p>
            <a:pPr lvl="2" indent="-381000" marL="137160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■"/>
            </a:pPr>
            <a:r>
              <a:rPr lang="en"/>
              <a:t>Admin: manually after validation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" name="Shape 6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algn="r" lvl="0">
              <a:spcBef>
                <a:spcPts val="0"/>
              </a:spcBef>
              <a:buNone/>
            </a:pPr>
            <a:r>
              <a:rPr lang="en"/>
              <a:t>Backend - Registration</a:t>
            </a:r>
          </a:p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algn="r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algn="r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algn="r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algn="r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algn="r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algn="r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algn="r" lvl="0" indent="-41910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Registration Form (accounts)</a:t>
            </a:r>
          </a:p>
        </p:txBody>
      </p:sp>
      <p:pic>
        <p:nvPicPr>
          <p:cNvPr id="64" name="Shape 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0" x="76685"/>
            <a:ext cy="5143501" cx="2721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Shape 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1561125" x="3821100"/>
            <a:ext cy="2457450" cx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" name="Shape 6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70" name="Shape 70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Testing with Selenium and Demo</a:t>
            </a:r>
          </a:p>
        </p:txBody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pic>
        <p:nvPicPr>
          <p:cNvPr id="72" name="Shape 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1828800" x="152400"/>
            <a:ext cy="2174499" cx="3893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Shape 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1828800" x="4738225"/>
            <a:ext cy="2174500" cx="42900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Creating an Art Object Demo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Creating and uploading associated image for art object</a:t>
            </a:r>
          </a:p>
          <a:p>
            <a:pPr lvl="0" indent="-41910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Creating a collection object for Android user to view</a:t>
            </a:r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y="205978" x="457200"/>
            <a:ext cy="857400" cx="822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Android</a:t>
            </a:r>
          </a:p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y="12001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u="sng" b="1" sz="1400" lang="en" i="1"/>
              <a:t>Displaying collections of art objects</a:t>
            </a:r>
          </a:p>
        </p:txBody>
      </p:sp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y="2096925" x="1711393"/>
            <a:ext cy="2100099" cx="118130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Shape 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y="2096925" x="377700"/>
            <a:ext cy="2100100" cx="114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Shape 8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y="2146425" x="4735237"/>
            <a:ext cy="2001100" cx="123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Shape 8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y="2096925" x="6208425"/>
            <a:ext cy="2100105" cx="1181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Shape 9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y="2126212" x="7657925"/>
            <a:ext cy="2041531" cx="114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Shape 9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y="2096917" x="3223325"/>
            <a:ext cy="2100105" cx="118130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Shape 92"/>
          <p:cNvSpPr/>
          <p:nvPr/>
        </p:nvSpPr>
        <p:spPr>
          <a:xfrm>
            <a:off y="3444725" x="1179700"/>
            <a:ext cy="106199" cx="531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3" name="Shape 93"/>
          <p:cNvSpPr/>
          <p:nvPr/>
        </p:nvSpPr>
        <p:spPr>
          <a:xfrm>
            <a:off y="3621675" x="2772300"/>
            <a:ext cy="82499" cx="450899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" name="Shape 94"/>
          <p:cNvSpPr/>
          <p:nvPr/>
        </p:nvSpPr>
        <p:spPr>
          <a:xfrm>
            <a:off y="2371175" x="4223325"/>
            <a:ext cy="106199" cx="531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5" name="Shape 95"/>
          <p:cNvSpPr/>
          <p:nvPr/>
        </p:nvSpPr>
        <p:spPr>
          <a:xfrm>
            <a:off y="3267750" x="5037325"/>
            <a:ext cy="106199" cx="1148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6" name="Shape 96"/>
          <p:cNvSpPr/>
          <p:nvPr/>
        </p:nvSpPr>
        <p:spPr>
          <a:xfrm>
            <a:off y="3397550" x="7278750"/>
            <a:ext cy="82499" cx="377399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w="med" len="med" type="none"/>
            <a:tailEnd w="med" len="med" type="none"/>
          </a:ln>
        </p:spPr>
        <p:txBody>
          <a:bodyPr bIns="91425" rIns="91425" lIns="91425" t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2.xml><?xml version="1.0" encoding="utf-8"?>
<a:theme xmlns:a="http://schemas.openxmlformats.org/drawingml/2006/main" xmlns:r="http://schemas.openxmlformats.org/officeDocument/2006/relationships" name="biz">
  <a:themeElements>
    <a:clrScheme name="Custom 233">
      <a:dk1>
        <a:srgbClr val="000000"/>
      </a:dk1>
      <a:lt1>
        <a:srgbClr val="FFFFFF"/>
      </a:lt1>
      <a:dk2>
        <a:srgbClr val="2388DB"/>
      </a:dk2>
      <a:lt2>
        <a:srgbClr val="BBD7F8"/>
      </a:lt2>
      <a:accent1>
        <a:srgbClr val="80B606"/>
      </a:accent1>
      <a:accent2>
        <a:srgbClr val="E29F1D"/>
      </a:accent2>
      <a:accent3>
        <a:srgbClr val="1D6FB2"/>
      </a:accent3>
      <a:accent4>
        <a:srgbClr val="3FAC98"/>
      </a:accent4>
      <a:accent5>
        <a:srgbClr val="5B57BB"/>
      </a:accent5>
      <a:accent6>
        <a:srgbClr val="D1505E"/>
      </a:accent6>
      <a:hlink>
        <a:srgbClr val="185DA2"/>
      </a:hlink>
      <a:folHlink>
        <a:srgbClr val="00487B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</a:theme>
</file>